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handoutMasterIdLst>
    <p:handoutMasterId r:id="rId19"/>
  </p:handoutMasterIdLst>
  <p:sldIdLst>
    <p:sldId id="1006" r:id="rId2"/>
    <p:sldId id="764" r:id="rId3"/>
    <p:sldId id="828" r:id="rId4"/>
    <p:sldId id="989" r:id="rId5"/>
    <p:sldId id="867" r:id="rId6"/>
    <p:sldId id="869" r:id="rId7"/>
    <p:sldId id="1005" r:id="rId8"/>
    <p:sldId id="1001" r:id="rId9"/>
    <p:sldId id="1000" r:id="rId10"/>
    <p:sldId id="881" r:id="rId11"/>
    <p:sldId id="746" r:id="rId12"/>
    <p:sldId id="1013" r:id="rId13"/>
    <p:sldId id="1010" r:id="rId14"/>
    <p:sldId id="1011" r:id="rId15"/>
    <p:sldId id="1014" r:id="rId16"/>
    <p:sldId id="997" r:id="rId17"/>
  </p:sldIdLst>
  <p:sldSz cx="9144000" cy="6858000" type="screen4x3"/>
  <p:notesSz cx="7315200" cy="9601200"/>
  <p:defaultTextStyle>
    <a:defPPr>
      <a:defRPr lang="en-US"/>
    </a:defPPr>
    <a:lvl1pPr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lnSpc>
        <a:spcPct val="60000"/>
      </a:lnSpc>
      <a:spcBef>
        <a:spcPct val="30000"/>
      </a:spcBef>
      <a:spcAft>
        <a:spcPct val="0"/>
      </a:spcAft>
      <a:buSzPct val="110000"/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8A3CC4"/>
    <a:srgbClr val="000000"/>
    <a:srgbClr val="00FFFF"/>
    <a:srgbClr val="FCF004"/>
    <a:srgbClr val="66FF33"/>
    <a:srgbClr val="FF3300"/>
    <a:srgbClr val="000048"/>
    <a:srgbClr val="A3FD8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121" autoAdjust="0"/>
    <p:restoredTop sz="90870" autoAdjust="0"/>
  </p:normalViewPr>
  <p:slideViewPr>
    <p:cSldViewPr>
      <p:cViewPr>
        <p:scale>
          <a:sx n="70" d="100"/>
          <a:sy n="70" d="100"/>
        </p:scale>
        <p:origin x="-76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1" d="100"/>
        <a:sy n="111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75" d="100"/>
          <a:sy n="75" d="100"/>
        </p:scale>
        <p:origin x="-3312" y="-294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2B081099-E236-4194-B078-549A2EA6E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67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2313"/>
            <a:ext cx="4795838" cy="3597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l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92" tIns="48496" rIns="96992" bIns="48496" numCol="1" anchor="b" anchorCtr="0" compatLnSpc="1">
            <a:prstTxWarp prst="textNoShape">
              <a:avLst/>
            </a:prstTxWarp>
          </a:bodyPr>
          <a:lstStyle>
            <a:lvl1pPr algn="r" defTabSz="963613">
              <a:lnSpc>
                <a:spcPct val="100000"/>
              </a:lnSpc>
              <a:spcBef>
                <a:spcPct val="0"/>
              </a:spcBef>
              <a:buSzTx/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555D6FE8-6B29-4289-9167-009D3ED8C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7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4144964" y="9120189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92" tIns="48496" rIns="96992" bIns="48496" anchor="b"/>
          <a:lstStyle/>
          <a:p>
            <a:pPr algn="r" defTabSz="963613">
              <a:lnSpc>
                <a:spcPct val="100000"/>
              </a:lnSpc>
              <a:spcBef>
                <a:spcPct val="0"/>
              </a:spcBef>
              <a:buSzTx/>
            </a:pPr>
            <a:fld id="{E31FDB33-AB31-49BF-8B15-E8A3950C9A6F}" type="slidenum">
              <a:rPr lang="en-US" sz="1300" b="0">
                <a:latin typeface="Times New Roman" pitchFamily="18" charset="0"/>
              </a:rPr>
              <a:pPr algn="r" defTabSz="963613">
                <a:lnSpc>
                  <a:spcPct val="100000"/>
                </a:lnSpc>
                <a:spcBef>
                  <a:spcPct val="0"/>
                </a:spcBef>
                <a:buSzTx/>
              </a:pPr>
              <a:t>1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31839" y="4560889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Woody mentioned EOS for Biodiversity…GEO BON would be a major component of that, maybe the </a:t>
            </a:r>
            <a:r>
              <a:rPr lang="en-US" smtClean="0">
                <a:latin typeface="Times New Roman" pitchFamily="18" charset="0"/>
              </a:rPr>
              <a:t>central component.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CCEC5-8C0F-4244-A47A-88738A49B56A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4C1E9-63F9-4802-9A41-38403AD3C6D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</a:rPr>
              <a:t>Are</a:t>
            </a:r>
            <a:r>
              <a:rPr lang="en-US" baseline="0" dirty="0" smtClean="0">
                <a:solidFill>
                  <a:srgbClr val="FF0000"/>
                </a:solidFill>
                <a:latin typeface="Times New Roman" pitchFamily="18" charset="0"/>
              </a:rPr>
              <a:t> there 9 WGs now?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Aichi targets:</a:t>
            </a:r>
            <a:r>
              <a:rPr lang="en-US" baseline="0" dirty="0" smtClean="0"/>
              <a:t> 4 strategic goals, each with 3-6 targets on topics such as “habitat loss, fragmentation and degradation”, “control of invasive alien species”, and sustainable exploitation of marine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2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ECVs such as </a:t>
            </a:r>
            <a:r>
              <a:rPr lang="en-US" sz="1200" dirty="0" smtClean="0">
                <a:effectLst/>
                <a:latin typeface="Cambria"/>
                <a:ea typeface="MS Mincho"/>
                <a:cs typeface="Times New Roman"/>
              </a:rPr>
              <a:t>precipitation, sea surface temperature, and land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1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1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1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A6618-CAD7-4469-A470-563088D50349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WSSD Johannesburg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itchFamily="18" charset="0"/>
              </a:rPr>
              <a:t>GEO original</a:t>
            </a:r>
            <a:r>
              <a:rPr lang="en-US" baseline="0" dirty="0" smtClean="0">
                <a:latin typeface="Times New Roman" pitchFamily="18" charset="0"/>
              </a:rPr>
              <a:t> co-chairs </a:t>
            </a:r>
            <a:r>
              <a:rPr lang="en-US" dirty="0" smtClean="0"/>
              <a:t>Japan, EU, South Africa, USA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GEOSS has 9</a:t>
            </a:r>
            <a:r>
              <a:rPr lang="en-US" baseline="0" dirty="0" smtClean="0"/>
              <a:t> SBAs, including Biodiversity</a:t>
            </a:r>
            <a:endParaRPr lang="en-US" dirty="0" smtClean="0"/>
          </a:p>
          <a:p>
            <a:pPr eaLnBrk="1" hangingPunct="1"/>
            <a:r>
              <a:rPr lang="en-US" dirty="0" smtClean="0">
                <a:latin typeface="Times New Roman" pitchFamily="18" charset="0"/>
              </a:rPr>
              <a:t>GEO BON co-leads NASA and DIVERSITAS (later, EBONE)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92" tIns="48496" rIns="96992" bIns="48496" anchor="b"/>
          <a:lstStyle/>
          <a:p>
            <a:pPr algn="r" defTabSz="963613">
              <a:lnSpc>
                <a:spcPct val="100000"/>
              </a:lnSpc>
              <a:spcBef>
                <a:spcPct val="0"/>
              </a:spcBef>
              <a:buSzTx/>
            </a:pPr>
            <a:fld id="{4318EB67-1A4A-4CEA-9091-E431716C1E9A}" type="slidenum">
              <a:rPr lang="en-US" sz="1300" b="0">
                <a:latin typeface="Times New Roman" pitchFamily="18" charset="0"/>
              </a:rPr>
              <a:pPr algn="r" defTabSz="963613">
                <a:lnSpc>
                  <a:spcPct val="100000"/>
                </a:lnSpc>
                <a:spcBef>
                  <a:spcPct val="0"/>
                </a:spcBef>
                <a:buSzTx/>
              </a:pPr>
              <a:t>3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992" tIns="48496" rIns="96992" bIns="48496" anchor="b"/>
          <a:lstStyle/>
          <a:p>
            <a:pPr algn="r" defTabSz="963613">
              <a:lnSpc>
                <a:spcPct val="100000"/>
              </a:lnSpc>
              <a:spcBef>
                <a:spcPct val="0"/>
              </a:spcBef>
              <a:buSzTx/>
            </a:pPr>
            <a:fld id="{70341E99-F6B2-4193-BAE8-54D4D67C0458}" type="slidenum">
              <a:rPr lang="en-US" sz="1300" b="0">
                <a:latin typeface="Times New Roman" pitchFamily="18" charset="0"/>
              </a:rPr>
              <a:pPr algn="r" defTabSz="963613">
                <a:lnSpc>
                  <a:spcPct val="100000"/>
                </a:lnSpc>
                <a:spcBef>
                  <a:spcPct val="0"/>
                </a:spcBef>
                <a:buSzTx/>
              </a:pPr>
              <a:t>4</a:t>
            </a:fld>
            <a:endParaRPr lang="en-US" sz="1300" b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Interoperability…of</a:t>
            </a:r>
            <a:r>
              <a:rPr lang="en-US" baseline="0" dirty="0" smtClean="0">
                <a:latin typeface="Times New Roman" pitchFamily="18" charset="0"/>
              </a:rPr>
              <a:t> biodiversity and relevant environmental systems…to increase accessibility and support generation of new cross-system products</a:t>
            </a:r>
          </a:p>
          <a:p>
            <a:pPr eaLnBrk="1" hangingPunct="1"/>
            <a:r>
              <a:rPr lang="en-US" baseline="0" dirty="0" smtClean="0">
                <a:latin typeface="Times New Roman" pitchFamily="18" charset="0"/>
              </a:rPr>
              <a:t>Coordinate biodiversity and related data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probably other UN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D6FE8-6B29-4289-9167-009D3ED8CB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134225" cy="417512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7275"/>
            <a:ext cx="8382000" cy="5367338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  <a:lvl2pPr>
              <a:defRPr>
                <a:solidFill>
                  <a:srgbClr val="FFCC00"/>
                </a:solidFill>
              </a:defRPr>
            </a:lvl2pPr>
            <a:lvl3pPr>
              <a:defRPr>
                <a:solidFill>
                  <a:srgbClr val="FFCC00"/>
                </a:solidFill>
              </a:defRPr>
            </a:lvl3pPr>
            <a:lvl4pPr>
              <a:defRPr>
                <a:solidFill>
                  <a:srgbClr val="FFCC00"/>
                </a:solidFill>
              </a:defRPr>
            </a:lvl4pPr>
            <a:lvl5pPr>
              <a:defRPr>
                <a:solidFill>
                  <a:srgbClr val="FFCC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92075" y="628650"/>
            <a:ext cx="8975725" cy="0"/>
          </a:xfrm>
          <a:prstGeom prst="line">
            <a:avLst/>
          </a:prstGeom>
          <a:noFill/>
          <a:ln w="25400">
            <a:solidFill>
              <a:srgbClr val="FFC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defRPr/>
            </a:pPr>
            <a:endParaRPr lang="en-US" sz="1400" b="0"/>
          </a:p>
        </p:txBody>
      </p:sp>
      <p:sp>
        <p:nvSpPr>
          <p:cNvPr id="5" name="TextBox 4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62200"/>
            <a:ext cx="7134225" cy="558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629401"/>
            <a:ext cx="457200" cy="21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EFCFE4E-BC4A-41F8-B166-73A2A53363BC}" type="slidenum">
              <a:rPr lang="en-US" sz="1200" smtClean="0">
                <a:solidFill>
                  <a:srgbClr val="FFCC00"/>
                </a:solidFill>
              </a:rPr>
              <a:pPr/>
              <a:t>‹#›</a:t>
            </a:fld>
            <a:endParaRPr lang="en-US" sz="12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7275"/>
            <a:ext cx="8099425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1113"/>
            <a:ext cx="7134225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02588" y="6705600"/>
            <a:ext cx="1141412" cy="150813"/>
          </a:xfrm>
          <a:prstGeom prst="rect">
            <a:avLst/>
          </a:prstGeom>
          <a:ln>
            <a:solidFill>
              <a:srgbClr val="FFC000"/>
            </a:solidFill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SzTx/>
              <a:defRPr sz="1000">
                <a:solidFill>
                  <a:srgbClr val="FFCC00"/>
                </a:solidFill>
                <a:latin typeface="Univers" pitchFamily="34" charset="-18"/>
              </a:defRPr>
            </a:lvl1pPr>
          </a:lstStyle>
          <a:p>
            <a:pPr>
              <a:defRPr/>
            </a:pPr>
            <a:fld id="{19AA2219-D40F-4636-8B25-1702EF1989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</p:sldLayoutIdLst>
  <p:hf hdr="0" ftr="0" dt="0"/>
  <p:txStyles>
    <p:titleStyle>
      <a:lvl1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Arial" charset="0"/>
          <a:ea typeface="+mj-ea"/>
          <a:cs typeface="+mj-cs"/>
        </a:defRPr>
      </a:lvl1pPr>
      <a:lvl2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defTabSz="871538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403225" indent="-403225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Font typeface="Wingdings" pitchFamily="2" charset="2"/>
        <a:buChar char="q"/>
        <a:defRPr sz="2800" b="1">
          <a:solidFill>
            <a:srgbClr val="FFCC00"/>
          </a:solidFill>
          <a:latin typeface="Arial" charset="0"/>
          <a:ea typeface="+mn-ea"/>
          <a:cs typeface="+mn-cs"/>
        </a:defRPr>
      </a:lvl1pPr>
      <a:lvl2pPr marL="8001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110000"/>
        <a:buChar char="•"/>
        <a:defRPr sz="2800" b="1">
          <a:solidFill>
            <a:srgbClr val="FFCC00"/>
          </a:solidFill>
          <a:latin typeface="Arial" charset="0"/>
        </a:defRPr>
      </a:lvl2pPr>
      <a:lvl3pPr marL="1143000" indent="-228600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SzPct val="75000"/>
        <a:buChar char="•"/>
        <a:defRPr sz="2800" b="1">
          <a:solidFill>
            <a:srgbClr val="FFCC00"/>
          </a:solidFill>
          <a:latin typeface="Arial" charset="0"/>
        </a:defRPr>
      </a:lvl3pPr>
      <a:lvl4pPr marL="1598613" indent="-227013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C00"/>
          </a:solidFill>
          <a:latin typeface="Arial" charset="0"/>
        </a:defRPr>
      </a:lvl4pPr>
      <a:lvl5pPr marL="20589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rgbClr val="FFCC00"/>
          </a:solidFill>
          <a:latin typeface="Arial" charset="0"/>
        </a:defRPr>
      </a:lvl5pPr>
      <a:lvl6pPr marL="25161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6pPr>
      <a:lvl7pPr marL="29733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7pPr>
      <a:lvl8pPr marL="34305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8pPr>
      <a:lvl9pPr marL="3887788" indent="-230188" algn="l" defTabSz="871538" rtl="0" eaLnBrk="1" fontAlgn="base" hangingPunct="1">
        <a:lnSpc>
          <a:spcPct val="105000"/>
        </a:lnSpc>
        <a:spcBef>
          <a:spcPct val="3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27" descr="NASALogoNo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0163"/>
            <a:ext cx="685800" cy="552450"/>
          </a:xfrm>
          <a:prstGeom prst="rect">
            <a:avLst/>
          </a:prstGeom>
          <a:solidFill>
            <a:srgbClr val="000046"/>
          </a:solidFill>
          <a:ln w="9525">
            <a:noFill/>
            <a:miter lim="800000"/>
            <a:headEnd/>
            <a:tailEnd/>
          </a:ln>
        </p:spPr>
      </p:pic>
      <p:sp>
        <p:nvSpPr>
          <p:cNvPr id="3076" name="Rectangle 1028"/>
          <p:cNvSpPr>
            <a:spLocks noChangeArrowheads="1"/>
          </p:cNvSpPr>
          <p:nvPr/>
        </p:nvSpPr>
        <p:spPr bwMode="auto">
          <a:xfrm>
            <a:off x="6934200" y="6087916"/>
            <a:ext cx="2209800" cy="7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>
                <a:solidFill>
                  <a:srgbClr val="FFCC00"/>
                </a:solidFill>
              </a:rPr>
              <a:t>Gary </a:t>
            </a:r>
            <a:r>
              <a:rPr lang="en-US" sz="900" b="0" dirty="0" smtClean="0">
                <a:solidFill>
                  <a:srgbClr val="FFCC00"/>
                </a:solidFill>
              </a:rPr>
              <a:t>GELLER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 smtClean="0">
                <a:solidFill>
                  <a:srgbClr val="FFCC00"/>
                </a:solidFill>
              </a:rPr>
              <a:t>NASA Ecological Forecasting Program</a:t>
            </a:r>
            <a:endParaRPr lang="en-US" sz="900" b="0" dirty="0">
              <a:solidFill>
                <a:srgbClr val="FFCC00"/>
              </a:solidFill>
            </a:endParaRP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 smtClean="0">
                <a:solidFill>
                  <a:srgbClr val="FFCC00"/>
                </a:solidFill>
              </a:rPr>
              <a:t>Jet </a:t>
            </a:r>
            <a:r>
              <a:rPr lang="en-US" sz="900" b="0" dirty="0">
                <a:solidFill>
                  <a:srgbClr val="FFCC00"/>
                </a:solidFill>
              </a:rPr>
              <a:t>Propulsion Laboratory</a:t>
            </a:r>
          </a:p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900" b="0" dirty="0">
                <a:solidFill>
                  <a:srgbClr val="FFCC00"/>
                </a:solidFill>
              </a:rPr>
              <a:t>California Institute of Technology</a:t>
            </a:r>
          </a:p>
        </p:txBody>
      </p:sp>
      <p:sp>
        <p:nvSpPr>
          <p:cNvPr id="3077" name="Rectangle 1029"/>
          <p:cNvSpPr>
            <a:spLocks noChangeArrowheads="1"/>
          </p:cNvSpPr>
          <p:nvPr/>
        </p:nvSpPr>
        <p:spPr bwMode="auto">
          <a:xfrm>
            <a:off x="6934200" y="3276600"/>
            <a:ext cx="2209800" cy="8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endParaRPr lang="en-US" sz="1200" dirty="0"/>
          </a:p>
          <a:p>
            <a:pPr>
              <a:lnSpc>
                <a:spcPct val="110000"/>
              </a:lnSpc>
              <a:buSzTx/>
            </a:pPr>
            <a:r>
              <a:rPr lang="en-US" sz="1200" dirty="0" smtClean="0">
                <a:solidFill>
                  <a:srgbClr val="FFC000"/>
                </a:solidFill>
              </a:rPr>
              <a:t>NASA Biodiversity Meeting</a:t>
            </a:r>
          </a:p>
          <a:p>
            <a:pPr>
              <a:lnSpc>
                <a:spcPct val="110000"/>
              </a:lnSpc>
              <a:buSzTx/>
            </a:pPr>
            <a:r>
              <a:rPr lang="en-US" sz="1200" dirty="0" smtClean="0">
                <a:solidFill>
                  <a:srgbClr val="FFC000"/>
                </a:solidFill>
              </a:rPr>
              <a:t>Alexandria, VA</a:t>
            </a:r>
          </a:p>
        </p:txBody>
      </p:sp>
      <p:sp>
        <p:nvSpPr>
          <p:cNvPr id="3078" name="Rectangle 1030"/>
          <p:cNvSpPr>
            <a:spLocks noChangeArrowheads="1"/>
          </p:cNvSpPr>
          <p:nvPr/>
        </p:nvSpPr>
        <p:spPr bwMode="auto">
          <a:xfrm>
            <a:off x="6934200" y="5181600"/>
            <a:ext cx="2133600" cy="33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0"/>
              </a:spcBef>
              <a:buSzTx/>
            </a:pPr>
            <a:r>
              <a:rPr lang="en-US" sz="1200" smtClean="0">
                <a:solidFill>
                  <a:srgbClr val="FFCC00"/>
                </a:solidFill>
              </a:rPr>
              <a:t>6 </a:t>
            </a:r>
            <a:r>
              <a:rPr lang="en-US" sz="1200" dirty="0" smtClean="0">
                <a:solidFill>
                  <a:srgbClr val="FFCC00"/>
                </a:solidFill>
              </a:rPr>
              <a:t>October 2011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3079" name="Rectangle 1031"/>
          <p:cNvSpPr>
            <a:spLocks noChangeArrowheads="1"/>
          </p:cNvSpPr>
          <p:nvPr/>
        </p:nvSpPr>
        <p:spPr bwMode="auto">
          <a:xfrm>
            <a:off x="0" y="208092"/>
            <a:ext cx="2971800" cy="24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buSzTx/>
            </a:pPr>
            <a:r>
              <a:rPr lang="en-US" sz="1000" b="0" dirty="0">
                <a:solidFill>
                  <a:srgbClr val="FFCC00"/>
                </a:solidFill>
              </a:rPr>
              <a:t>National Aeronautics and Space Administration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23820" y="6530246"/>
            <a:ext cx="4926027" cy="24910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SzTx/>
              <a:buFont typeface="Wingdings" pitchFamily="2" charset="2"/>
              <a:buNone/>
            </a:pPr>
            <a:r>
              <a:rPr lang="en-US" sz="1000" b="0" dirty="0">
                <a:solidFill>
                  <a:srgbClr val="FFCC00"/>
                </a:solidFill>
              </a:rPr>
              <a:t>(c) </a:t>
            </a:r>
            <a:r>
              <a:rPr lang="en-US" sz="1000" b="0" dirty="0" smtClean="0">
                <a:solidFill>
                  <a:srgbClr val="FFCC00"/>
                </a:solidFill>
              </a:rPr>
              <a:t>2011 </a:t>
            </a:r>
            <a:r>
              <a:rPr lang="en-US" sz="1000" b="0" dirty="0">
                <a:solidFill>
                  <a:srgbClr val="FFCC00"/>
                </a:solidFill>
              </a:rPr>
              <a:t>California Institute of Technology. Government sponsorship acknowledged.</a:t>
            </a:r>
          </a:p>
        </p:txBody>
      </p:sp>
      <p:pic>
        <p:nvPicPr>
          <p:cNvPr id="3081" name="Picture 2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8" descr="http://l.yimg.com/g/images/spaceb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-127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057400" y="6100076"/>
            <a:ext cx="2085975" cy="30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defPPr>
              <a:defRPr lang="en-US"/>
            </a:defPPr>
            <a:lvl1pPr eaLnBrk="0" hangingPunct="0">
              <a:lnSpc>
                <a:spcPct val="150000"/>
              </a:lnSpc>
              <a:spcBef>
                <a:spcPct val="0"/>
              </a:spcBef>
              <a:buSzTx/>
              <a:defRPr sz="1200">
                <a:solidFill>
                  <a:srgbClr val="FFCC00"/>
                </a:solidFill>
              </a:defRPr>
            </a:lvl1pPr>
          </a:lstStyle>
          <a:p>
            <a:r>
              <a:rPr lang="en-US" sz="900" b="0" dirty="0"/>
              <a:t>Sakurai Midori, Wikimedia Commons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366816"/>
            <a:ext cx="4705350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763000" cy="1371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GEO Biodiversity Observation Network</a:t>
            </a:r>
            <a:br>
              <a:rPr lang="en-US" sz="3600" dirty="0"/>
            </a:br>
            <a:r>
              <a:rPr lang="en-US" sz="2000" dirty="0"/>
              <a:t>Integration and interoperability of biodiversity systems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17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558800"/>
          </a:xfrm>
        </p:spPr>
        <p:txBody>
          <a:bodyPr/>
          <a:lstStyle/>
          <a:p>
            <a:r>
              <a:rPr lang="en-US" dirty="0" smtClean="0"/>
              <a:t>Example GEO BON Products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05800" cy="5062538"/>
          </a:xfrm>
        </p:spPr>
        <p:txBody>
          <a:bodyPr/>
          <a:lstStyle/>
          <a:p>
            <a:r>
              <a:rPr lang="en-US" dirty="0" smtClean="0"/>
              <a:t>Change analyses</a:t>
            </a:r>
          </a:p>
          <a:p>
            <a:r>
              <a:rPr lang="en-US" dirty="0" smtClean="0"/>
              <a:t>Trends in ecosystem services</a:t>
            </a:r>
          </a:p>
          <a:p>
            <a:r>
              <a:rPr lang="en-US" dirty="0" smtClean="0"/>
              <a:t>Trends in population size</a:t>
            </a:r>
          </a:p>
          <a:p>
            <a:r>
              <a:rPr lang="en-US" dirty="0" smtClean="0"/>
              <a:t>Trends in ecosystem health or extent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3" b="12870"/>
          <a:stretch/>
        </p:blipFill>
        <p:spPr bwMode="auto">
          <a:xfrm>
            <a:off x="3764577" y="4152128"/>
            <a:ext cx="2636223" cy="260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6474315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Approach</a:t>
            </a:r>
          </a:p>
        </p:txBody>
      </p:sp>
      <p:sp>
        <p:nvSpPr>
          <p:cNvPr id="28676" name="Rectangle 1027"/>
          <p:cNvSpPr>
            <a:spLocks noGrp="1" noChangeArrowheads="1"/>
          </p:cNvSpPr>
          <p:nvPr>
            <p:ph idx="1"/>
          </p:nvPr>
        </p:nvSpPr>
        <p:spPr>
          <a:xfrm>
            <a:off x="609600" y="762000"/>
            <a:ext cx="8099425" cy="5129213"/>
          </a:xfrm>
        </p:spPr>
        <p:txBody>
          <a:bodyPr/>
          <a:lstStyle/>
          <a:p>
            <a:r>
              <a:rPr lang="en-US" dirty="0" smtClean="0"/>
              <a:t>Voluntary </a:t>
            </a:r>
            <a:r>
              <a:rPr lang="en-US" dirty="0"/>
              <a:t>contributions</a:t>
            </a:r>
          </a:p>
          <a:p>
            <a:pPr eaLnBrk="1" hangingPunct="1"/>
            <a:r>
              <a:rPr lang="en-US" dirty="0" smtClean="0"/>
              <a:t>Collaborative</a:t>
            </a:r>
          </a:p>
          <a:p>
            <a:pPr eaLnBrk="1" hangingPunct="1"/>
            <a:r>
              <a:rPr lang="en-US" dirty="0" smtClean="0"/>
              <a:t>Opportunistic</a:t>
            </a:r>
          </a:p>
          <a:p>
            <a:pPr eaLnBrk="1" hangingPunct="1"/>
            <a:endParaRPr lang="en-US" dirty="0"/>
          </a:p>
          <a:p>
            <a:r>
              <a:rPr lang="en-US" dirty="0" smtClean="0"/>
              <a:t>9 Topical </a:t>
            </a:r>
            <a:r>
              <a:rPr lang="en-US" dirty="0"/>
              <a:t>working </a:t>
            </a:r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7000" y="6528743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25145"/>
            <a:ext cx="3429000" cy="246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Wageningen</a:t>
            </a:r>
            <a:r>
              <a:rPr lang="en-US" dirty="0"/>
              <a:t> Adequacy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CBD asked GEO BON to assess adequacy of existing observations relevant to the Aichi targets</a:t>
            </a:r>
          </a:p>
          <a:p>
            <a:r>
              <a:rPr lang="en-US" dirty="0" err="1" smtClean="0"/>
              <a:t>Wageningen</a:t>
            </a:r>
            <a:r>
              <a:rPr lang="en-US" dirty="0" smtClean="0"/>
              <a:t> workshop (52 experts)</a:t>
            </a:r>
          </a:p>
          <a:p>
            <a:pPr lvl="1"/>
            <a:r>
              <a:rPr lang="en-US" dirty="0" smtClean="0"/>
              <a:t>Drafted report</a:t>
            </a:r>
          </a:p>
          <a:p>
            <a:r>
              <a:rPr lang="en-US" dirty="0" smtClean="0"/>
              <a:t>Peer-reviewed by 77 others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67000" y="4689299"/>
            <a:ext cx="4032250" cy="2052461"/>
            <a:chOff x="1530350" y="2636838"/>
            <a:chExt cx="6165850" cy="313848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0350" y="2636838"/>
              <a:ext cx="6165850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886" y="4191000"/>
              <a:ext cx="6161313" cy="158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8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Biodiversity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Essential Climate Variables</a:t>
            </a:r>
          </a:p>
          <a:p>
            <a:pPr lvl="1"/>
            <a:r>
              <a:rPr lang="en-US" dirty="0" smtClean="0"/>
              <a:t>Critical for understanding the climate system and how it is changing</a:t>
            </a:r>
          </a:p>
          <a:p>
            <a:pPr lvl="1"/>
            <a:r>
              <a:rPr lang="en-US" dirty="0" smtClean="0"/>
              <a:t>Support IPCC and UNFCCC</a:t>
            </a:r>
          </a:p>
          <a:p>
            <a:pPr lvl="1"/>
            <a:endParaRPr lang="en-US" dirty="0"/>
          </a:p>
          <a:p>
            <a:r>
              <a:rPr lang="en-US" dirty="0" smtClean="0"/>
              <a:t>Direct measurements</a:t>
            </a:r>
          </a:p>
          <a:p>
            <a:r>
              <a:rPr lang="en-US" dirty="0" smtClean="0"/>
              <a:t>Calculated variables plus their dependencies</a:t>
            </a:r>
          </a:p>
          <a:p>
            <a:r>
              <a:rPr lang="en-US" dirty="0" smtClean="0"/>
              <a:t>Just starting…</a:t>
            </a:r>
          </a:p>
        </p:txBody>
      </p:sp>
    </p:spTree>
    <p:extLst>
      <p:ext uri="{BB962C8B-B14F-4D97-AF65-F5344CB8AC3E}">
        <p14:creationId xmlns:p14="http://schemas.microsoft.com/office/powerpoint/2010/main" val="107357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EBVs: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2999"/>
            <a:ext cx="8382000" cy="5281613"/>
          </a:xfrm>
        </p:spPr>
        <p:txBody>
          <a:bodyPr/>
          <a:lstStyle/>
          <a:p>
            <a:r>
              <a:rPr lang="en-US" dirty="0" smtClean="0"/>
              <a:t>Complete list of </a:t>
            </a:r>
            <a:r>
              <a:rPr lang="en-US" dirty="0" err="1" smtClean="0"/>
              <a:t>EBVs</a:t>
            </a:r>
            <a:endParaRPr lang="en-US" dirty="0" smtClean="0"/>
          </a:p>
          <a:p>
            <a:r>
              <a:rPr lang="en-US" dirty="0" smtClean="0"/>
              <a:t>Establish protocol for peer review and updates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3949080" cy="192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7222" y="6477000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Wetland Observing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367338"/>
          </a:xfrm>
        </p:spPr>
        <p:txBody>
          <a:bodyPr/>
          <a:lstStyle/>
          <a:p>
            <a:r>
              <a:rPr lang="en-US" dirty="0" smtClean="0"/>
              <a:t>Ramsar State of the World’s Wetlands reports</a:t>
            </a:r>
          </a:p>
          <a:p>
            <a:pPr lvl="1"/>
            <a:r>
              <a:rPr lang="en-US" dirty="0" smtClean="0"/>
              <a:t>Analogous to IPCC reports</a:t>
            </a:r>
          </a:p>
          <a:p>
            <a:pPr lvl="1"/>
            <a:r>
              <a:rPr lang="en-US" dirty="0" smtClean="0"/>
              <a:t>Requires observational input</a:t>
            </a:r>
          </a:p>
          <a:p>
            <a:r>
              <a:rPr lang="en-US" dirty="0" smtClean="0"/>
              <a:t>GWOS</a:t>
            </a:r>
          </a:p>
          <a:p>
            <a:pPr lvl="1"/>
            <a:r>
              <a:rPr lang="en-US" dirty="0" smtClean="0"/>
              <a:t>Concept initiated by WG4, + WI</a:t>
            </a:r>
          </a:p>
          <a:p>
            <a:pPr lvl="1"/>
            <a:r>
              <a:rPr lang="en-US" dirty="0" smtClean="0"/>
              <a:t>Miniature GEO BON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6647493"/>
            <a:ext cx="1905000" cy="21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FFCC00"/>
                </a:solidFill>
              </a:rPr>
              <a:t>Wikimedia Commons</a:t>
            </a:r>
            <a:endParaRPr lang="en-US" sz="1200" b="0" dirty="0">
              <a:solidFill>
                <a:srgbClr val="FFCC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2" b="16000"/>
          <a:stretch/>
        </p:blipFill>
        <p:spPr bwMode="auto">
          <a:xfrm>
            <a:off x="3429000" y="4702628"/>
            <a:ext cx="3860800" cy="207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 BON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81062"/>
            <a:ext cx="8382000" cy="5367338"/>
          </a:xfrm>
        </p:spPr>
        <p:txBody>
          <a:bodyPr/>
          <a:lstStyle/>
          <a:p>
            <a:r>
              <a:rPr lang="en-US" dirty="0" smtClean="0"/>
              <a:t>Develop EBVs and pursue GWOS</a:t>
            </a:r>
          </a:p>
          <a:p>
            <a:r>
              <a:rPr lang="en-US" dirty="0" smtClean="0"/>
              <a:t>Engage national governments</a:t>
            </a:r>
          </a:p>
          <a:p>
            <a:r>
              <a:rPr lang="en-US" dirty="0" smtClean="0"/>
              <a:t>Large </a:t>
            </a:r>
            <a:r>
              <a:rPr lang="en-US" dirty="0"/>
              <a:t>c</a:t>
            </a:r>
            <a:r>
              <a:rPr lang="en-US" dirty="0" smtClean="0"/>
              <a:t>oordination meeting in 2012</a:t>
            </a:r>
          </a:p>
          <a:p>
            <a:r>
              <a:rPr lang="en-US" dirty="0" smtClean="0"/>
              <a:t>Develop global indicators</a:t>
            </a:r>
          </a:p>
          <a:p>
            <a:endParaRPr lang="en-US" dirty="0"/>
          </a:p>
          <a:p>
            <a:r>
              <a:rPr lang="en-US" dirty="0" smtClean="0"/>
              <a:t>Put in context of an EOS for biodiversity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34" r="6533" b="13660"/>
          <a:stretch/>
        </p:blipFill>
        <p:spPr bwMode="auto">
          <a:xfrm>
            <a:off x="1828800" y="4817962"/>
            <a:ext cx="5791200" cy="19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43800" y="6528743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Short History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2116597" cy="52149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2002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2003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2005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2006</a:t>
            </a:r>
          </a:p>
        </p:txBody>
      </p:sp>
      <p:sp>
        <p:nvSpPr>
          <p:cNvPr id="2" name="Rectangle 1"/>
          <p:cNvSpPr/>
          <p:nvPr/>
        </p:nvSpPr>
        <p:spPr>
          <a:xfrm>
            <a:off x="2269668" y="8382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C000"/>
                </a:solidFill>
              </a:rPr>
              <a:t>World </a:t>
            </a:r>
            <a:r>
              <a:rPr lang="en-US" dirty="0">
                <a:solidFill>
                  <a:srgbClr val="FFC000"/>
                </a:solidFill>
              </a:rPr>
              <a:t>Summit on Sustainable Development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3406155" y="2753380"/>
            <a:ext cx="2299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C000"/>
                </a:solidFill>
              </a:rPr>
              <a:t>GEO </a:t>
            </a:r>
            <a:r>
              <a:rPr lang="en-US" dirty="0">
                <a:solidFill>
                  <a:srgbClr val="FFC000"/>
                </a:solidFill>
              </a:rPr>
              <a:t>formed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02924" y="4449735"/>
            <a:ext cx="3538148" cy="367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GEOSS established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7664" y="6096000"/>
            <a:ext cx="5775940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GEO BON first meeting (Geneva)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Down Arrow 4"/>
          <p:cNvSpPr/>
          <p:nvPr/>
        </p:nvSpPr>
        <p:spPr bwMode="auto">
          <a:xfrm>
            <a:off x="4114800" y="1792307"/>
            <a:ext cx="609600" cy="874693"/>
          </a:xfrm>
          <a:prstGeom prst="downArrow">
            <a:avLst/>
          </a:prstGeom>
          <a:solidFill>
            <a:srgbClr val="FFC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114800" y="3392507"/>
            <a:ext cx="609600" cy="874693"/>
          </a:xfrm>
          <a:prstGeom prst="downArrow">
            <a:avLst/>
          </a:prstGeom>
          <a:solidFill>
            <a:srgbClr val="FFC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4114800" y="4992707"/>
            <a:ext cx="609600" cy="874693"/>
          </a:xfrm>
          <a:prstGeom prst="downArrow">
            <a:avLst/>
          </a:prstGeom>
          <a:solidFill>
            <a:srgbClr val="FFC000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60000"/>
              </a:lnSpc>
              <a:spcBef>
                <a:spcPct val="30000"/>
              </a:spcBef>
              <a:spcAft>
                <a:spcPct val="0"/>
              </a:spcAft>
              <a:buClrTx/>
              <a:buSzPct val="110000"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Espace réservé du contenu 8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342900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Lots of it…</a:t>
            </a:r>
          </a:p>
          <a:p>
            <a:pPr eaLnBrk="1" hangingPunct="1"/>
            <a:r>
              <a:rPr lang="en-US" dirty="0" smtClean="0"/>
              <a:t>Many sources and systems</a:t>
            </a:r>
          </a:p>
          <a:p>
            <a:pPr eaLnBrk="1" hangingPunct="1"/>
            <a:r>
              <a:rPr lang="en-US" dirty="0" smtClean="0"/>
              <a:t>Systems are not connected</a:t>
            </a:r>
          </a:p>
          <a:p>
            <a:pPr eaLnBrk="1" hangingPunct="1"/>
            <a:r>
              <a:rPr lang="en-US" dirty="0" smtClean="0"/>
              <a:t>Mash ups are difficult</a:t>
            </a:r>
          </a:p>
          <a:p>
            <a:r>
              <a:rPr lang="en-US" dirty="0"/>
              <a:t>Limited sharing</a:t>
            </a:r>
          </a:p>
          <a:p>
            <a:pPr eaLnBrk="1" hangingPunct="1"/>
            <a:r>
              <a:rPr lang="en-US" dirty="0" smtClean="0"/>
              <a:t>Global view is impossible</a:t>
            </a:r>
          </a:p>
        </p:txBody>
      </p:sp>
      <p:sp>
        <p:nvSpPr>
          <p:cNvPr id="15362" name="Titre 1"/>
          <p:cNvSpPr>
            <a:spLocks noGrp="1"/>
          </p:cNvSpPr>
          <p:nvPr>
            <p:ph type="title" idx="4294967295"/>
          </p:nvPr>
        </p:nvSpPr>
        <p:spPr>
          <a:xfrm>
            <a:off x="990600" y="11113"/>
            <a:ext cx="7134225" cy="558800"/>
          </a:xfrm>
        </p:spPr>
        <p:txBody>
          <a:bodyPr lIns="91440" tIns="45720" rIns="91440" bIns="45720"/>
          <a:lstStyle/>
          <a:p>
            <a:pPr eaLnBrk="1" hangingPunct="1"/>
            <a:r>
              <a:rPr lang="fr-FR" dirty="0" err="1" smtClean="0"/>
              <a:t>Biodiversity</a:t>
            </a:r>
            <a:r>
              <a:rPr lang="fr-FR" dirty="0" smtClean="0"/>
              <a:t>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6591042"/>
            <a:ext cx="1524000" cy="19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29358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fr-FR" dirty="0" smtClean="0"/>
              <a:t>GEO BON</a:t>
            </a:r>
          </a:p>
        </p:txBody>
      </p:sp>
      <p:sp>
        <p:nvSpPr>
          <p:cNvPr id="16387" name="Espace réservé du contenu 8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3962400"/>
          </a:xfrm>
        </p:spPr>
        <p:txBody>
          <a:bodyPr lIns="91440" tIns="45720" rIns="91440" bIns="45720"/>
          <a:lstStyle/>
          <a:p>
            <a:pPr eaLnBrk="1" hangingPunct="1"/>
            <a:r>
              <a:rPr lang="en-US" dirty="0" smtClean="0"/>
              <a:t>Develop global “network of networks”</a:t>
            </a:r>
          </a:p>
          <a:p>
            <a:pPr lvl="1" eaLnBrk="1" hangingPunct="1"/>
            <a:r>
              <a:rPr lang="en-US" dirty="0" smtClean="0"/>
              <a:t>Interoperability</a:t>
            </a:r>
          </a:p>
          <a:p>
            <a:pPr eaLnBrk="1" hangingPunct="1"/>
            <a:r>
              <a:rPr lang="en-US" dirty="0" smtClean="0"/>
              <a:t>Coordinate…</a:t>
            </a:r>
          </a:p>
          <a:p>
            <a:pPr lvl="1" eaLnBrk="1" hangingPunct="1"/>
            <a:r>
              <a:rPr lang="en-US" dirty="0" smtClean="0"/>
              <a:t>Collection, management, distribution</a:t>
            </a:r>
          </a:p>
          <a:p>
            <a:r>
              <a:rPr lang="en-US" dirty="0" smtClean="0"/>
              <a:t>Facilitate new products and services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t="-497"/>
          <a:stretch>
            <a:fillRect/>
          </a:stretch>
        </p:blipFill>
        <p:spPr bwMode="auto">
          <a:xfrm>
            <a:off x="3200400" y="5410200"/>
            <a:ext cx="3454400" cy="12954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Questions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305800" cy="52149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C000"/>
                </a:solidFill>
              </a:rPr>
              <a:t>How is biodiversity ch</a:t>
            </a:r>
            <a:r>
              <a:rPr lang="en-US" dirty="0" smtClean="0"/>
              <a:t>anging?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changing?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impacts?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0" y="4581974"/>
            <a:ext cx="7843110" cy="19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Focal Areas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14387"/>
            <a:ext cx="8099425" cy="2843213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/>
              <a:t>Ecosystems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Species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Genes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Ecosystem services</a:t>
            </a:r>
          </a:p>
        </p:txBody>
      </p:sp>
      <p:sp>
        <p:nvSpPr>
          <p:cNvPr id="18436" name="AutoShape 6" descr="http://images.nbii.gov/espanol/guyra/nbii_guyra_h00313.jpg"/>
          <p:cNvSpPr>
            <a:spLocks noChangeAspect="1" noChangeArrowheads="1"/>
          </p:cNvSpPr>
          <p:nvPr/>
        </p:nvSpPr>
        <p:spPr bwMode="auto">
          <a:xfrm>
            <a:off x="0" y="-127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" t="10119" b="13393"/>
          <a:stretch/>
        </p:blipFill>
        <p:spPr bwMode="auto">
          <a:xfrm>
            <a:off x="3321073" y="3451787"/>
            <a:ext cx="3079727" cy="325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00200" y="6571293"/>
            <a:ext cx="1905000" cy="210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FFCC00"/>
                </a:solidFill>
              </a:rPr>
              <a:t>Wikimedia Commons</a:t>
            </a:r>
            <a:endParaRPr lang="en-US" sz="1200" b="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81062"/>
            <a:ext cx="8382000" cy="5367338"/>
          </a:xfrm>
        </p:spPr>
        <p:txBody>
          <a:bodyPr/>
          <a:lstStyle/>
          <a:p>
            <a:r>
              <a:rPr lang="en-US" dirty="0" smtClean="0"/>
              <a:t>UN Convention on Biological Diversity</a:t>
            </a:r>
          </a:p>
          <a:p>
            <a:r>
              <a:rPr lang="en-US" dirty="0" smtClean="0"/>
              <a:t>Assessment bodies (e.g. IPBES)</a:t>
            </a:r>
          </a:p>
          <a:p>
            <a:r>
              <a:rPr lang="en-US" dirty="0" smtClean="0"/>
              <a:t>Decision makers at all levels</a:t>
            </a:r>
          </a:p>
          <a:p>
            <a:r>
              <a:rPr lang="en-US" dirty="0" smtClean="0"/>
              <a:t>Researchers</a:t>
            </a:r>
          </a:p>
          <a:p>
            <a:r>
              <a:rPr lang="en-US" dirty="0" smtClean="0"/>
              <a:t>General public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6"/>
          <a:stretch/>
        </p:blipFill>
        <p:spPr bwMode="auto">
          <a:xfrm>
            <a:off x="4489472" y="3907971"/>
            <a:ext cx="3435328" cy="287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57600" y="6528743"/>
            <a:ext cx="914400" cy="32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 smtClean="0">
                <a:solidFill>
                  <a:srgbClr val="FFCC00"/>
                </a:solidFill>
              </a:rPr>
              <a:t>Wikimedia </a:t>
            </a:r>
          </a:p>
          <a:p>
            <a:r>
              <a:rPr lang="en-US" sz="1000" b="0" dirty="0" smtClean="0">
                <a:solidFill>
                  <a:srgbClr val="FFCC00"/>
                </a:solidFill>
              </a:rPr>
              <a:t>commons</a:t>
            </a:r>
            <a:endParaRPr lang="en-US" sz="1000" b="0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13"/>
            <a:ext cx="9144000" cy="558800"/>
          </a:xfrm>
        </p:spPr>
        <p:txBody>
          <a:bodyPr/>
          <a:lstStyle/>
          <a:p>
            <a:r>
              <a:rPr lang="en-US" dirty="0" smtClean="0"/>
              <a:t>Biodiversity Science-Policy Landscape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69708" y="1214438"/>
            <a:ext cx="3384550" cy="3240087"/>
          </a:xfrm>
          <a:prstGeom prst="ellipse">
            <a:avLst/>
          </a:prstGeom>
          <a:solidFill>
            <a:srgbClr val="ECE83E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98583" y="1071563"/>
            <a:ext cx="3384550" cy="3240087"/>
          </a:xfrm>
          <a:prstGeom prst="ellipse">
            <a:avLst/>
          </a:prstGeom>
          <a:solidFill>
            <a:srgbClr val="E6B1ED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4021" y="3286125"/>
            <a:ext cx="3384550" cy="3240088"/>
          </a:xfrm>
          <a:prstGeom prst="ellipse">
            <a:avLst/>
          </a:prstGeom>
          <a:solidFill>
            <a:srgbClr val="A365D1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5901617" y="1420735"/>
            <a:ext cx="2023183" cy="78483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 err="1">
                <a:solidFill>
                  <a:srgbClr val="000000"/>
                </a:solidFill>
                <a:latin typeface="Calibri" pitchFamily="34" charset="0"/>
              </a:rPr>
              <a:t>Assessment</a:t>
            </a:r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IPBES)</a:t>
            </a:r>
            <a:endParaRPr lang="fr-F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270021" y="2786063"/>
            <a:ext cx="3384550" cy="3240087"/>
          </a:xfrm>
          <a:prstGeom prst="ellipse">
            <a:avLst/>
          </a:prstGeom>
          <a:solidFill>
            <a:srgbClr val="92D05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560158" y="4648200"/>
            <a:ext cx="2296398" cy="784830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Observations </a:t>
            </a:r>
          </a:p>
          <a:p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FR" dirty="0" smtClean="0">
                <a:solidFill>
                  <a:srgbClr val="000000"/>
                </a:solidFill>
                <a:latin typeface="Calibri" pitchFamily="34" charset="0"/>
              </a:rPr>
              <a:t>GEO BON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769708" y="1770965"/>
            <a:ext cx="1906588" cy="3970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Research </a:t>
            </a:r>
            <a:endParaRPr lang="fr-FR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6734" y="6647493"/>
            <a:ext cx="3551933" cy="210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C000"/>
                </a:solidFill>
              </a:rPr>
              <a:t>Slide courtesy of Anne Larigauderie/DIVERSITAS</a:t>
            </a:r>
            <a:endParaRPr lang="en-US" sz="1200" b="0" dirty="0">
              <a:solidFill>
                <a:srgbClr val="FFC000"/>
              </a:solidFill>
            </a:endParaRPr>
          </a:p>
        </p:txBody>
      </p:sp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6069928" y="4778298"/>
            <a:ext cx="1778672" cy="78483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Policy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</a:rPr>
              <a:t>UNCBD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…)</a:t>
            </a: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Science-Policy Landscape</a:t>
            </a:r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769708" y="1214438"/>
            <a:ext cx="3384550" cy="3240087"/>
          </a:xfrm>
          <a:prstGeom prst="ellipse">
            <a:avLst/>
          </a:prstGeom>
          <a:solidFill>
            <a:srgbClr val="ECE83E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98583" y="1071563"/>
            <a:ext cx="3384550" cy="3240087"/>
          </a:xfrm>
          <a:prstGeom prst="ellipse">
            <a:avLst/>
          </a:prstGeom>
          <a:solidFill>
            <a:srgbClr val="E6B1ED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984021" y="3286125"/>
            <a:ext cx="3384550" cy="3240088"/>
          </a:xfrm>
          <a:prstGeom prst="ellipse">
            <a:avLst/>
          </a:prstGeom>
          <a:solidFill>
            <a:srgbClr val="A365D1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ZoneTexte 6"/>
          <p:cNvSpPr txBox="1">
            <a:spLocks noChangeArrowheads="1"/>
          </p:cNvSpPr>
          <p:nvPr/>
        </p:nvSpPr>
        <p:spPr bwMode="auto">
          <a:xfrm>
            <a:off x="5901617" y="1420735"/>
            <a:ext cx="2023183" cy="78483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Assessment </a:t>
            </a:r>
          </a:p>
          <a:p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(IPCC)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4270021" y="2786063"/>
            <a:ext cx="3384550" cy="3240087"/>
          </a:xfrm>
          <a:prstGeom prst="ellipse">
            <a:avLst/>
          </a:prstGeom>
          <a:solidFill>
            <a:srgbClr val="92D050">
              <a:alpha val="4901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tIns="91440" bIns="45720" anchor="ctr" anchorCtr="1"/>
          <a:lstStyle/>
          <a:p>
            <a:endParaRPr 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6069928" y="4778298"/>
            <a:ext cx="1615122" cy="78483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Policy </a:t>
            </a:r>
          </a:p>
          <a:p>
            <a:r>
              <a:rPr lang="fr-FR" sz="2800">
                <a:solidFill>
                  <a:srgbClr val="000000"/>
                </a:solidFill>
                <a:latin typeface="Calibri" pitchFamily="34" charset="0"/>
              </a:rPr>
              <a:t>(UNFCCC)</a:t>
            </a:r>
            <a:endParaRPr lang="en-GB" sz="2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ZoneTexte 9"/>
          <p:cNvSpPr txBox="1">
            <a:spLocks noChangeArrowheads="1"/>
          </p:cNvSpPr>
          <p:nvPr/>
        </p:nvSpPr>
        <p:spPr bwMode="auto">
          <a:xfrm>
            <a:off x="1371600" y="4648200"/>
            <a:ext cx="2667000" cy="784830"/>
          </a:xfrm>
          <a:prstGeom prst="rect">
            <a:avLst/>
          </a:prstGeom>
          <a:solidFill>
            <a:srgbClr val="A365D1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Observations </a:t>
            </a:r>
          </a:p>
          <a:p>
            <a:r>
              <a:rPr lang="fr-FR" sz="2800" dirty="0">
                <a:solidFill>
                  <a:srgbClr val="000000"/>
                </a:solidFill>
                <a:latin typeface="Calibri" pitchFamily="34" charset="0"/>
              </a:rPr>
              <a:t>(GCOS, </a:t>
            </a:r>
            <a:r>
              <a:rPr lang="fr-FR" sz="2800" dirty="0" err="1" smtClean="0">
                <a:solidFill>
                  <a:srgbClr val="000000"/>
                </a:solidFill>
                <a:latin typeface="Calibri" pitchFamily="34" charset="0"/>
              </a:rPr>
              <a:t>GOOS</a:t>
            </a:r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…)</a:t>
            </a:r>
            <a:endParaRPr lang="en-GB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54867"/>
            <a:ext cx="3551933" cy="210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C000"/>
                </a:solidFill>
              </a:rPr>
              <a:t>Slide courtesy of Anne Larigauderie/DIVERSITAS</a:t>
            </a:r>
            <a:endParaRPr lang="en-US" sz="1200" b="0" dirty="0">
              <a:solidFill>
                <a:srgbClr val="FFC000"/>
              </a:solidFill>
            </a:endParaRPr>
          </a:p>
        </p:txBody>
      </p:sp>
      <p:sp>
        <p:nvSpPr>
          <p:cNvPr id="17" name="ZoneTexte 10"/>
          <p:cNvSpPr txBox="1">
            <a:spLocks noChangeArrowheads="1"/>
          </p:cNvSpPr>
          <p:nvPr/>
        </p:nvSpPr>
        <p:spPr bwMode="auto">
          <a:xfrm>
            <a:off x="1769708" y="1770965"/>
            <a:ext cx="1906588" cy="3970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tIns="91440" bIns="45720" anchor="ctr" anchorCtr="1">
            <a:spAutoFit/>
          </a:bodyPr>
          <a:lstStyle/>
          <a:p>
            <a:r>
              <a:rPr lang="fr-FR" sz="2800" dirty="0" smtClean="0">
                <a:solidFill>
                  <a:srgbClr val="000000"/>
                </a:solidFill>
                <a:latin typeface="Calibri" pitchFamily="34" charset="0"/>
              </a:rPr>
              <a:t>Research </a:t>
            </a:r>
            <a:endParaRPr lang="fr-FR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MP Tokyo--SchedulerTuning--12Mar01">
  <a:themeElements>
    <a:clrScheme name="">
      <a:dk1>
        <a:srgbClr val="FFFF00"/>
      </a:dk1>
      <a:lt1>
        <a:srgbClr val="FFFFFF"/>
      </a:lt1>
      <a:dk2>
        <a:srgbClr val="FFFF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DADA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_OMP Tokyo--SchedulerTuning--12Mar0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571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60000"/>
          </a:lnSpc>
          <a:spcBef>
            <a:spcPct val="30000"/>
          </a:spcBef>
          <a:spcAft>
            <a:spcPct val="0"/>
          </a:spcAft>
          <a:buClrTx/>
          <a:buSzPct val="110000"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FFC000"/>
            </a:solidFill>
          </a:defRPr>
        </a:defPPr>
      </a:lstStyle>
    </a:txDef>
  </a:objectDefaults>
  <a:extraClrSchemeLst>
    <a:extraClrScheme>
      <a:clrScheme name="OMP Tokyo--SchedulerTuning--12Mar0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P Tokyo--SchedulerTuning--12Mar0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P Tokyo--SchedulerTuning--12Mar0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2011-09-22-BiodiversityCarbonREDD+ GELLER</Template>
  <TotalTime>22199</TotalTime>
  <Words>533</Words>
  <Application>Microsoft Office PowerPoint</Application>
  <PresentationFormat>On-screen Show (4:3)</PresentationFormat>
  <Paragraphs>152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3_OMP Tokyo--SchedulerTuning--12Mar01</vt:lpstr>
      <vt:lpstr>GEO Biodiversity Observation Network Integration and interoperability of biodiversity systems</vt:lpstr>
      <vt:lpstr>Short History</vt:lpstr>
      <vt:lpstr>Biodiversity Data</vt:lpstr>
      <vt:lpstr>GEO BON</vt:lpstr>
      <vt:lpstr>Basic Questions</vt:lpstr>
      <vt:lpstr>Focal Areas</vt:lpstr>
      <vt:lpstr>Users</vt:lpstr>
      <vt:lpstr>Biodiversity Science-Policy Landscape</vt:lpstr>
      <vt:lpstr>Climate Science-Policy Landscape</vt:lpstr>
      <vt:lpstr>Example GEO BON Products</vt:lpstr>
      <vt:lpstr>Implementation Approach</vt:lpstr>
      <vt:lpstr>Wageningen Adequacy Report</vt:lpstr>
      <vt:lpstr>Essential Biodiversity Variables</vt:lpstr>
      <vt:lpstr>EBVs: Next Steps</vt:lpstr>
      <vt:lpstr>Global Wetland Observing System</vt:lpstr>
      <vt:lpstr>GEO BON Next Steps</vt:lpstr>
    </vt:vector>
  </TitlesOfParts>
  <Company>OAO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Geller</dc:creator>
  <cp:lastModifiedBy>Gary Geller</cp:lastModifiedBy>
  <cp:revision>3391</cp:revision>
  <dcterms:created xsi:type="dcterms:W3CDTF">2001-03-29T21:54:42Z</dcterms:created>
  <dcterms:modified xsi:type="dcterms:W3CDTF">2011-10-06T01:49:24Z</dcterms:modified>
</cp:coreProperties>
</file>